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3"/>
  </p:notesMasterIdLst>
  <p:sldIdLst>
    <p:sldId id="310" r:id="rId2"/>
  </p:sldIdLst>
  <p:sldSz cx="51206400" cy="28803600"/>
  <p:notesSz cx="7315200" cy="9601200"/>
  <p:embeddedFontLst>
    <p:embeddedFont>
      <p:font typeface="Arial Black" panose="020B06040202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153" userDrawn="1">
          <p15:clr>
            <a:srgbClr val="A4A3A4"/>
          </p15:clr>
        </p15:guide>
        <p15:guide id="3" pos="6247" userDrawn="1">
          <p15:clr>
            <a:srgbClr val="A4A3A4"/>
          </p15:clr>
        </p15:guide>
        <p15:guide id="4" pos="274" userDrawn="1">
          <p15:clr>
            <a:srgbClr val="A4A3A4"/>
          </p15:clr>
        </p15:guide>
        <p15:guide id="5" pos="771" userDrawn="1">
          <p15:clr>
            <a:srgbClr val="A4A3A4"/>
          </p15:clr>
        </p15:guide>
        <p15:guide id="6" orient="horz" pos="90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elli, Claudia" initials="SC" lastIdx="4" clrIdx="0">
    <p:extLst>
      <p:ext uri="{19B8F6BF-5375-455C-9EA6-DF929625EA0E}">
        <p15:presenceInfo xmlns:p15="http://schemas.microsoft.com/office/powerpoint/2012/main" userId="S::simonc8@medtronic.com::8278c369-f2c7-4623-a115-fb0d224bf4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38D"/>
    <a:srgbClr val="54BFE9"/>
    <a:srgbClr val="5B9BD5"/>
    <a:srgbClr val="53C0E9"/>
    <a:srgbClr val="54C0E9"/>
    <a:srgbClr val="00C2EC"/>
    <a:srgbClr val="50BFE9"/>
    <a:srgbClr val="FFFFFF"/>
    <a:srgbClr val="9EADA9"/>
    <a:srgbClr val="A3D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FF6FA-83C7-428B-9DC0-4FDC4FC83696}" v="17" dt="2021-11-08T17:37:47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11" autoAdjust="0"/>
    <p:restoredTop sz="96343" autoAdjust="0"/>
  </p:normalViewPr>
  <p:slideViewPr>
    <p:cSldViewPr snapToGrid="0" showGuides="1">
      <p:cViewPr varScale="1">
        <p:scale>
          <a:sx n="27" d="100"/>
          <a:sy n="27" d="100"/>
        </p:scale>
        <p:origin x="1112" y="240"/>
      </p:cViewPr>
      <p:guideLst>
        <p:guide pos="16153"/>
        <p:guide pos="6247"/>
        <p:guide pos="274"/>
        <p:guide pos="771"/>
        <p:guide orient="horz" pos="907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6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5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0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87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3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4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0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46B68B-8FA6-404C-8252-C2ACA794D29B}"/>
              </a:ext>
            </a:extLst>
          </p:cNvPr>
          <p:cNvSpPr/>
          <p:nvPr/>
        </p:nvSpPr>
        <p:spPr>
          <a:xfrm>
            <a:off x="0" y="-26895"/>
            <a:ext cx="51206400" cy="48758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694041-DC54-41C1-93B1-498E31546D73}"/>
              </a:ext>
            </a:extLst>
          </p:cNvPr>
          <p:cNvCxnSpPr>
            <a:cxnSpLocks/>
          </p:cNvCxnSpPr>
          <p:nvPr/>
        </p:nvCxnSpPr>
        <p:spPr>
          <a:xfrm>
            <a:off x="4318941" y="13093637"/>
            <a:ext cx="9434608" cy="1072776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EE39557A-B4EC-45D6-8A2D-410527759112}"/>
              </a:ext>
            </a:extLst>
          </p:cNvPr>
          <p:cNvCxnSpPr>
            <a:cxnSpLocks/>
          </p:cNvCxnSpPr>
          <p:nvPr/>
        </p:nvCxnSpPr>
        <p:spPr>
          <a:xfrm flipH="1">
            <a:off x="4318943" y="13093636"/>
            <a:ext cx="9434608" cy="1072776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A52B8-8264-420C-A367-5C9E6BFC4E13}"/>
              </a:ext>
            </a:extLst>
          </p:cNvPr>
          <p:cNvSpPr/>
          <p:nvPr/>
        </p:nvSpPr>
        <p:spPr>
          <a:xfrm>
            <a:off x="2711701" y="5465295"/>
            <a:ext cx="6020954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lang="en-US" sz="177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7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DB6099-9147-4B95-B5F7-63CC0A67F996}"/>
              </a:ext>
            </a:extLst>
          </p:cNvPr>
          <p:cNvSpPr/>
          <p:nvPr/>
        </p:nvSpPr>
        <p:spPr>
          <a:xfrm>
            <a:off x="2711698" y="6468116"/>
            <a:ext cx="163820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6414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reach WHO elimination goals for HCV by the year 2030, Italy should maintain the number of treated patients as high as 40,000/year. This is possible through the identification of new patients to treat. </a:t>
            </a:r>
            <a:endParaRPr lang="en-AU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079B88-580D-435A-9D4C-226AD18E4E05}"/>
              </a:ext>
            </a:extLst>
          </p:cNvPr>
          <p:cNvSpPr/>
          <p:nvPr/>
        </p:nvSpPr>
        <p:spPr>
          <a:xfrm>
            <a:off x="2711700" y="9494740"/>
            <a:ext cx="6020954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Aim</a:t>
            </a:r>
            <a:r>
              <a:rPr lang="en-US" sz="177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7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65359-DAAE-43B3-BEF5-22889C1DA1FC}"/>
              </a:ext>
            </a:extLst>
          </p:cNvPr>
          <p:cNvSpPr/>
          <p:nvPr/>
        </p:nvSpPr>
        <p:spPr>
          <a:xfrm>
            <a:off x="2711700" y="14117354"/>
            <a:ext cx="6020954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Method</a:t>
            </a:r>
            <a:endParaRPr lang="es-ES" sz="177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941EC8BF-3E53-4778-94BB-D73334427555}"/>
              </a:ext>
            </a:extLst>
          </p:cNvPr>
          <p:cNvSpPr/>
          <p:nvPr/>
        </p:nvSpPr>
        <p:spPr>
          <a:xfrm>
            <a:off x="2711698" y="10407939"/>
            <a:ext cx="16427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evaluate the cost-consequences of the investment for anti-HCV treatment by the Italian NHS for patients that will be newly diagnosed through active HCV screening, to be implemented in Italy starting from 2020. </a:t>
            </a:r>
            <a:endParaRPr lang="en-AU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148D9F-1000-4D7F-8644-01EDBE86FDF1}"/>
              </a:ext>
            </a:extLst>
          </p:cNvPr>
          <p:cNvSpPr/>
          <p:nvPr/>
        </p:nvSpPr>
        <p:spPr>
          <a:xfrm>
            <a:off x="2711698" y="15081933"/>
            <a:ext cx="16427265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6414" eaLnBrk="0" hangingPunct="0">
              <a:buSzPct val="60000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previously published Markov model was used to estimate the disease complications avoided and the associated savings over 20 years to treat a standardized population of 1,000 HCV-infected patients diagnosed as a result of screening. </a:t>
            </a:r>
          </a:p>
          <a:p>
            <a:pPr algn="just" defTabSz="846414" eaLnBrk="0" hangingPunct="0">
              <a:buSzPct val="60000"/>
            </a:pP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46414" eaLnBrk="0" hangingPunct="0">
              <a:buSzPct val="60000"/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 progression probabilities and fibrosis stage distribution were obtained from literature. Real-life treatment effectiveness and medical expenses for disease management were estimated starting from a representative cohort of HCV treated patients in Italy (Italian Platform for the Study of Viral Hepatitis Therapies - PITER). The breakeven point in time (BPT) was defined as the years required for the initial investment in treatment to be recovered in terms of cumulative costs saved. 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4EB52B-C856-498E-B6F0-73CE39F09F4F}"/>
              </a:ext>
            </a:extLst>
          </p:cNvPr>
          <p:cNvSpPr/>
          <p:nvPr/>
        </p:nvSpPr>
        <p:spPr>
          <a:xfrm>
            <a:off x="1201383" y="5598071"/>
            <a:ext cx="914400" cy="2652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422C5B3-74E0-430C-B5E6-E47C7131C062}"/>
              </a:ext>
            </a:extLst>
          </p:cNvPr>
          <p:cNvSpPr txBox="1"/>
          <p:nvPr/>
        </p:nvSpPr>
        <p:spPr>
          <a:xfrm>
            <a:off x="1198759" y="5673758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62C052-E147-4F8A-BB7F-B40C3BF99738}"/>
              </a:ext>
            </a:extLst>
          </p:cNvPr>
          <p:cNvSpPr/>
          <p:nvPr/>
        </p:nvSpPr>
        <p:spPr>
          <a:xfrm>
            <a:off x="1287660" y="3132648"/>
            <a:ext cx="4373309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4000" b="1" u="sng" spc="267" dirty="0">
                <a:latin typeface="Arial" panose="020B0604020202020204" pitchFamily="34" charset="0"/>
                <a:cs typeface="Arial" panose="020B0604020202020204" pitchFamily="34" charset="0"/>
              </a:rPr>
              <a:t>A. Marcellusi</a:t>
            </a:r>
            <a:r>
              <a:rPr lang="en-AU" sz="4000" b="1" u="sng" spc="267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AU" sz="4000" b="1" u="sng" spc="267" dirty="0">
                <a:latin typeface="Arial" panose="020B0604020202020204" pitchFamily="34" charset="0"/>
                <a:cs typeface="Arial" panose="020B0604020202020204" pitchFamily="34" charset="0"/>
              </a:rPr>
              <a:t>*, C. Simonelli</a:t>
            </a:r>
            <a:r>
              <a:rPr lang="en-AU" sz="4000" b="1" spc="267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4000" spc="267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AU" sz="4000" b="1" spc="267" dirty="0">
                <a:latin typeface="Arial" panose="020B0604020202020204" pitchFamily="34" charset="0"/>
                <a:cs typeface="Arial" panose="020B0604020202020204" pitchFamily="34" charset="0"/>
              </a:rPr>
              <a:t>, F.S. Mennini</a:t>
            </a:r>
            <a:r>
              <a:rPr lang="en-AU" sz="4000" b="1" spc="267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AU" sz="4000" b="1" spc="267" dirty="0">
                <a:latin typeface="Arial" panose="020B0604020202020204" pitchFamily="34" charset="0"/>
                <a:cs typeface="Arial" panose="020B0604020202020204" pitchFamily="34" charset="0"/>
              </a:rPr>
              <a:t>, L.A. Kondili</a:t>
            </a:r>
            <a:r>
              <a:rPr lang="en-AU" sz="4000" b="1" spc="267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4000" b="1" spc="267" dirty="0">
                <a:latin typeface="Arial" panose="020B0604020202020204" pitchFamily="34" charset="0"/>
                <a:cs typeface="Arial" panose="020B0604020202020204" pitchFamily="34" charset="0"/>
              </a:rPr>
              <a:t>, on behalf of PITER Collaborating group available at www.progettopiter.it </a:t>
            </a:r>
            <a:endParaRPr lang="es-ES" sz="4000" spc="267" dirty="0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CFBCDDD-A9E2-4FF2-8B6E-CE4D485B3932}"/>
              </a:ext>
            </a:extLst>
          </p:cNvPr>
          <p:cNvSpPr/>
          <p:nvPr/>
        </p:nvSpPr>
        <p:spPr>
          <a:xfrm>
            <a:off x="1201382" y="9582590"/>
            <a:ext cx="914400" cy="31942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FB322CA-8E39-4AA2-940C-65A737F78092}"/>
              </a:ext>
            </a:extLst>
          </p:cNvPr>
          <p:cNvSpPr txBox="1"/>
          <p:nvPr/>
        </p:nvSpPr>
        <p:spPr>
          <a:xfrm>
            <a:off x="1198758" y="9627399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65244E0-4A3F-4EA7-8FF3-9563D9283FFA}"/>
              </a:ext>
            </a:extLst>
          </p:cNvPr>
          <p:cNvSpPr/>
          <p:nvPr/>
        </p:nvSpPr>
        <p:spPr>
          <a:xfrm>
            <a:off x="1196133" y="14233852"/>
            <a:ext cx="921090" cy="79082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1F2E577-CD81-4684-8976-D048AD025F37}"/>
              </a:ext>
            </a:extLst>
          </p:cNvPr>
          <p:cNvSpPr txBox="1"/>
          <p:nvPr/>
        </p:nvSpPr>
        <p:spPr>
          <a:xfrm>
            <a:off x="1198758" y="14351241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A3C26DD-CACF-4053-BB5B-646357A0C34D}"/>
              </a:ext>
            </a:extLst>
          </p:cNvPr>
          <p:cNvSpPr/>
          <p:nvPr/>
        </p:nvSpPr>
        <p:spPr>
          <a:xfrm>
            <a:off x="2717224" y="23559905"/>
            <a:ext cx="9164986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Affiliations</a:t>
            </a:r>
            <a:endParaRPr lang="es-ES" sz="5334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A4D3B9A-E42E-41A6-A425-912484BE5F01}"/>
              </a:ext>
            </a:extLst>
          </p:cNvPr>
          <p:cNvSpPr/>
          <p:nvPr/>
        </p:nvSpPr>
        <p:spPr>
          <a:xfrm>
            <a:off x="2756788" y="24524484"/>
            <a:ext cx="16382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*Joint First Authors; </a:t>
            </a:r>
            <a:r>
              <a:rPr lang="en-AU" sz="3200" baseline="300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Evaluation and HTA (EEHTA-CEIS), Centre for Economic and International Studies, Faculty of Economics, University of Rome “Tor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Vergata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Rome, Italy; </a:t>
            </a:r>
            <a:r>
              <a:rPr lang="en-AU" sz="3200" baseline="300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Leadership and Management in Health, Kingston Business School, Kingston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Univeristy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London, UK; </a:t>
            </a:r>
            <a:r>
              <a:rPr lang="en-AU" sz="3200" baseline="300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Global Health,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Istituto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Superiore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Sanità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3200" dirty="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Viale</a:t>
            </a:r>
            <a:r>
              <a:rPr lang="en-AU" sz="3200" dirty="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Regina Elena 299, 00161 Rome Italy.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B53F31B-0CDC-4148-A962-7552E78FEE8B}"/>
              </a:ext>
            </a:extLst>
          </p:cNvPr>
          <p:cNvSpPr/>
          <p:nvPr/>
        </p:nvSpPr>
        <p:spPr>
          <a:xfrm>
            <a:off x="1196133" y="23524357"/>
            <a:ext cx="914400" cy="35546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12" name="Text Box 2">
            <a:extLst>
              <a:ext uri="{FF2B5EF4-FFF2-40B4-BE49-F238E27FC236}">
                <a16:creationId xmlns:a16="http://schemas.microsoft.com/office/drawing/2014/main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65" y="805841"/>
            <a:ext cx="40772637" cy="17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66737" tIns="566737" rIns="566737" bIns="566737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5400" b="1" spc="267" dirty="0">
                <a:latin typeface="Arial Black" panose="020B0A04020102020204" pitchFamily="34" charset="0"/>
                <a:cs typeface="Arial" panose="020B0604020202020204" pitchFamily="34" charset="0"/>
              </a:rPr>
              <a:t>Economic consequences of anti-HCV treatment of patients diagnosed through screening in Italy: a prospective modelling analysis</a:t>
            </a:r>
            <a:endParaRPr lang="en-AU" sz="5400" spc="267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28">
            <a:extLst>
              <a:ext uri="{FF2B5EF4-FFF2-40B4-BE49-F238E27FC236}">
                <a16:creationId xmlns:a16="http://schemas.microsoft.com/office/drawing/2014/main" id="{AE5A6724-83AF-4FE8-827C-15D3C5E3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72998" y="512850"/>
            <a:ext cx="3997904" cy="378918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 lIns="333835" tIns="333835" rIns="333835" bIns="333835" anchor="ctr"/>
          <a:lstStyle/>
          <a:p>
            <a:pPr algn="ctr" defTabSz="846414" eaLnBrk="0" hangingPunct="0">
              <a:spcBef>
                <a:spcPct val="50000"/>
              </a:spcBef>
            </a:pPr>
            <a:endParaRPr lang="en-US" sz="4000" b="1" dirty="0">
              <a:solidFill>
                <a:srgbClr val="2D538D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4575E65-1CD3-4D58-BE34-AB42A993880D}"/>
              </a:ext>
            </a:extLst>
          </p:cNvPr>
          <p:cNvSpPr/>
          <p:nvPr/>
        </p:nvSpPr>
        <p:spPr>
          <a:xfrm>
            <a:off x="21802128" y="5465295"/>
            <a:ext cx="6020954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r>
              <a:rPr lang="en-US" sz="1778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7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02AB146-576A-4CBE-B7E8-302F2F977B79}"/>
              </a:ext>
            </a:extLst>
          </p:cNvPr>
          <p:cNvSpPr/>
          <p:nvPr/>
        </p:nvSpPr>
        <p:spPr>
          <a:xfrm>
            <a:off x="20256664" y="5465294"/>
            <a:ext cx="950988" cy="168415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36B9A5B-F80D-4B50-A4E8-58F5CC99EDA5}"/>
              </a:ext>
            </a:extLst>
          </p:cNvPr>
          <p:cNvSpPr txBox="1"/>
          <p:nvPr/>
        </p:nvSpPr>
        <p:spPr>
          <a:xfrm>
            <a:off x="20472835" y="5674340"/>
            <a:ext cx="470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9EAF1BC8-88A7-4A18-8A76-1BDDF2F12828}"/>
              </a:ext>
            </a:extLst>
          </p:cNvPr>
          <p:cNvSpPr/>
          <p:nvPr/>
        </p:nvSpPr>
        <p:spPr>
          <a:xfrm>
            <a:off x="21853013" y="6468116"/>
            <a:ext cx="15964806" cy="5457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667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1,000 standardized treated patients diagnosed through active HCV screening in Italy, there would be 660 fewer events over the next 20 years (95% CI: 387-870) and €65.22 million (CI 95%: 38.95-133.02) associated savings. It would take 4.4 years (95% CI: 3.41-5.62) to reach the BPT and therefore to recover the initial investment on antiviral treatment.</a:t>
            </a:r>
          </a:p>
          <a:p>
            <a:pPr algn="just">
              <a:spcBef>
                <a:spcPts val="2667"/>
              </a:spcBef>
            </a:pPr>
            <a:endParaRPr lang="en-US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689"/>
              </a:spcBef>
            </a:pPr>
            <a:endParaRPr lang="en-CA" sz="3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639F2A5C-6DCF-4231-A0DD-EFD9494AB0FD}"/>
              </a:ext>
            </a:extLst>
          </p:cNvPr>
          <p:cNvSpPr/>
          <p:nvPr/>
        </p:nvSpPr>
        <p:spPr>
          <a:xfrm>
            <a:off x="21802128" y="14225810"/>
            <a:ext cx="153589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Disease complications avoided and cost-savings over 20 years and break-even point in time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ángulo 125">
            <a:extLst>
              <a:ext uri="{FF2B5EF4-FFF2-40B4-BE49-F238E27FC236}">
                <a16:creationId xmlns:a16="http://schemas.microsoft.com/office/drawing/2014/main" id="{DCDCC918-49DA-46DA-A575-C833D07F5455}"/>
              </a:ext>
            </a:extLst>
          </p:cNvPr>
          <p:cNvSpPr/>
          <p:nvPr/>
        </p:nvSpPr>
        <p:spPr>
          <a:xfrm>
            <a:off x="38940325" y="14225810"/>
            <a:ext cx="9547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DSA: Break-even point in time</a:t>
            </a:r>
            <a:endParaRPr lang="en-AU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B8BE11E-0D8A-48D6-9F98-1AA41923C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194" y="769165"/>
            <a:ext cx="2861513" cy="163827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970D1113-AA97-4B6E-A29A-490AB794D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125" y="2546458"/>
            <a:ext cx="2711615" cy="133671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66151D-9B4F-4603-BFB3-76DE9997A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681021"/>
              </p:ext>
            </p:extLst>
          </p:nvPr>
        </p:nvGraphicFramePr>
        <p:xfrm>
          <a:off x="38940325" y="6598897"/>
          <a:ext cx="10248041" cy="6149304"/>
        </p:xfrm>
        <a:graphic>
          <a:graphicData uri="http://schemas.openxmlformats.org/drawingml/2006/table">
            <a:tbl>
              <a:tblPr firstRow="1" bandRow="1"/>
              <a:tblGrid>
                <a:gridCol w="5381181">
                  <a:extLst>
                    <a:ext uri="{9D8B030D-6E8A-4147-A177-3AD203B41FA5}">
                      <a16:colId xmlns:a16="http://schemas.microsoft.com/office/drawing/2014/main" val="3251906916"/>
                    </a:ext>
                  </a:extLst>
                </a:gridCol>
                <a:gridCol w="4866860">
                  <a:extLst>
                    <a:ext uri="{9D8B030D-6E8A-4147-A177-3AD203B41FA5}">
                      <a16:colId xmlns:a16="http://schemas.microsoft.com/office/drawing/2014/main" val="217655183"/>
                    </a:ext>
                  </a:extLst>
                </a:gridCol>
              </a:tblGrid>
              <a:tr h="10248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Avoided complications after 20 years (95% CI)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660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95226"/>
                  </a:ext>
                </a:extLst>
              </a:tr>
              <a:tr h="10248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32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(387 - 870)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173583"/>
                  </a:ext>
                </a:extLst>
              </a:tr>
              <a:tr h="10248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Savings after 20 years, </a:t>
                      </a:r>
                    </a:p>
                    <a:p>
                      <a:pPr algn="ctr" rtl="0" fontAlgn="ctr"/>
                      <a:r>
                        <a:rPr lang="en-US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€ million (95% CI)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€ 65.22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843770"/>
                  </a:ext>
                </a:extLst>
              </a:tr>
              <a:tr h="10248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32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(€ 38.95 - € 133.02)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373033"/>
                  </a:ext>
                </a:extLst>
              </a:tr>
              <a:tr h="102488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it-IT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BPT </a:t>
                      </a:r>
                      <a:r>
                        <a:rPr lang="it-IT" sz="3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years</a:t>
                      </a:r>
                      <a:br>
                        <a:rPr lang="it-IT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it-IT" sz="3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(95% CI)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200" b="1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4.4</a:t>
                      </a:r>
                    </a:p>
                  </a:txBody>
                  <a:tcPr marL="137160" marR="137160" marT="137160" marB="13716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024645"/>
                  </a:ext>
                </a:extLst>
              </a:tr>
              <a:tr h="10248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it-IT" sz="3200" b="0" i="0" u="none" strike="noStrike" dirty="0">
                          <a:solidFill>
                            <a:srgbClr val="595959"/>
                          </a:solidFill>
                          <a:effectLst/>
                          <a:latin typeface="Arial" panose="020B0604020202020204" pitchFamily="34" charset="0"/>
                        </a:rPr>
                        <a:t>(3.41 - 5.62)</a:t>
                      </a:r>
                    </a:p>
                  </a:txBody>
                  <a:tcPr marL="137160" marR="137160" marT="137160" marB="1371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662576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9D342C48-3148-4121-8E62-A604AEFD8C0E}"/>
              </a:ext>
            </a:extLst>
          </p:cNvPr>
          <p:cNvSpPr txBox="1"/>
          <p:nvPr/>
        </p:nvSpPr>
        <p:spPr>
          <a:xfrm>
            <a:off x="21835615" y="10413695"/>
            <a:ext cx="15964806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spcBef>
                <a:spcPts val="2667"/>
              </a:spcBef>
              <a:defRPr sz="4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The parameters that generate most uncertainty are transition probabilities (+32% variation). The costs of disease management also have a considerable impact on results: High values of costs for disease management costs generate higher cost-savings (+19%) and a lower BPT (-9%) Figure 2. </a:t>
            </a:r>
          </a:p>
        </p:txBody>
      </p:sp>
      <p:sp>
        <p:nvSpPr>
          <p:cNvPr id="44" name="Rectángulo 58">
            <a:extLst>
              <a:ext uri="{FF2B5EF4-FFF2-40B4-BE49-F238E27FC236}">
                <a16:creationId xmlns:a16="http://schemas.microsoft.com/office/drawing/2014/main" id="{8B2C9385-DB85-4A43-95EF-748CD28A0B4E}"/>
              </a:ext>
            </a:extLst>
          </p:cNvPr>
          <p:cNvSpPr/>
          <p:nvPr/>
        </p:nvSpPr>
        <p:spPr>
          <a:xfrm>
            <a:off x="21754702" y="23524357"/>
            <a:ext cx="6020954" cy="9131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533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Conclusions</a:t>
            </a:r>
            <a:endParaRPr lang="es-ES" sz="1778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tángulo 59">
            <a:extLst>
              <a:ext uri="{FF2B5EF4-FFF2-40B4-BE49-F238E27FC236}">
                <a16:creationId xmlns:a16="http://schemas.microsoft.com/office/drawing/2014/main" id="{A5B2CA9B-86B5-4DFE-8E3A-669265E7DB3B}"/>
              </a:ext>
            </a:extLst>
          </p:cNvPr>
          <p:cNvSpPr/>
          <p:nvPr/>
        </p:nvSpPr>
        <p:spPr>
          <a:xfrm>
            <a:off x="21776577" y="24599226"/>
            <a:ext cx="276631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46414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in treatment of newly diagnosed patients will bring a significant reduction in disease complications which is associated to great economic benefits. </a:t>
            </a:r>
          </a:p>
          <a:p>
            <a:pPr algn="just" defTabSz="846414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type of action can reduce the infection rate and clinical and economic disease burden of HCV infection in Italy.</a:t>
            </a:r>
            <a:endParaRPr lang="en-AU" sz="4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ángulo 98">
            <a:extLst>
              <a:ext uri="{FF2B5EF4-FFF2-40B4-BE49-F238E27FC236}">
                <a16:creationId xmlns:a16="http://schemas.microsoft.com/office/drawing/2014/main" id="{C05BE871-A80E-4359-8F3D-C19988D05AEC}"/>
              </a:ext>
            </a:extLst>
          </p:cNvPr>
          <p:cNvSpPr/>
          <p:nvPr/>
        </p:nvSpPr>
        <p:spPr>
          <a:xfrm>
            <a:off x="20251413" y="23559905"/>
            <a:ext cx="946467" cy="35191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48" name="CuadroTexto 99">
            <a:extLst>
              <a:ext uri="{FF2B5EF4-FFF2-40B4-BE49-F238E27FC236}">
                <a16:creationId xmlns:a16="http://schemas.microsoft.com/office/drawing/2014/main" id="{C8F91B0D-C993-4D0E-97C2-DD37C5E472F1}"/>
              </a:ext>
            </a:extLst>
          </p:cNvPr>
          <p:cNvSpPr txBox="1"/>
          <p:nvPr/>
        </p:nvSpPr>
        <p:spPr>
          <a:xfrm>
            <a:off x="20283480" y="23583563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E27E2F-D9D0-4024-9A45-DE251DE40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4469" y="15906210"/>
            <a:ext cx="10587020" cy="7165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2B4686-7568-4C89-960D-2774C1659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53013" y="15959998"/>
            <a:ext cx="15341551" cy="73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565</Words>
  <Application>Microsoft Macintosh PowerPoint</Application>
  <PresentationFormat>Personalizzato</PresentationFormat>
  <Paragraphs>36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Calibri Light</vt:lpstr>
      <vt:lpstr>Calibri</vt:lpstr>
      <vt:lpstr>Arial Black</vt:lpstr>
      <vt:lpstr>Arial</vt:lpstr>
      <vt:lpstr>Office Theme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Maria Giovanna</cp:lastModifiedBy>
  <cp:revision>119</cp:revision>
  <cp:lastPrinted>2021-11-08T17:38:17Z</cp:lastPrinted>
  <dcterms:created xsi:type="dcterms:W3CDTF">2019-07-02T13:39:34Z</dcterms:created>
  <dcterms:modified xsi:type="dcterms:W3CDTF">2022-01-10T12:45:09Z</dcterms:modified>
</cp:coreProperties>
</file>